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1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1"/>
    <p:restoredTop sz="94665"/>
  </p:normalViewPr>
  <p:slideViewPr>
    <p:cSldViewPr snapToGrid="0" snapToObjects="1">
      <p:cViewPr>
        <p:scale>
          <a:sx n="80" d="100"/>
          <a:sy n="80" d="100"/>
        </p:scale>
        <p:origin x="150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E1898-40F4-41D6-BB43-B1C44002742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2D29D71-B66B-452A-8FF7-8D82274A7142}">
      <dgm:prSet/>
      <dgm:spPr/>
      <dgm:t>
        <a:bodyPr/>
        <a:lstStyle/>
        <a:p>
          <a:r>
            <a:rPr lang="en-US"/>
            <a:t>Actions affect future events</a:t>
          </a:r>
        </a:p>
      </dgm:t>
    </dgm:pt>
    <dgm:pt modelId="{0EA577DB-BD11-4A55-B05E-62A36FF8A3BC}" type="parTrans" cxnId="{5E6B5B15-171C-4E22-AF1A-D3193F9062C0}">
      <dgm:prSet/>
      <dgm:spPr/>
      <dgm:t>
        <a:bodyPr/>
        <a:lstStyle/>
        <a:p>
          <a:endParaRPr lang="en-US"/>
        </a:p>
      </dgm:t>
    </dgm:pt>
    <dgm:pt modelId="{B4DB1028-ED1B-4585-89C8-452ADC572541}" type="sibTrans" cxnId="{5E6B5B15-171C-4E22-AF1A-D3193F9062C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CB527B9-E1B5-46CF-B1CD-E5915B13ED65}">
      <dgm:prSet/>
      <dgm:spPr/>
      <dgm:t>
        <a:bodyPr/>
        <a:lstStyle/>
        <a:p>
          <a:r>
            <a:rPr lang="en-US"/>
            <a:t>There is not supervisor, only reward signals</a:t>
          </a:r>
        </a:p>
      </dgm:t>
    </dgm:pt>
    <dgm:pt modelId="{4774DCFC-693E-416E-9D89-A349348FE86C}" type="parTrans" cxnId="{C6522F46-05EC-4196-A29A-FA87890E227D}">
      <dgm:prSet/>
      <dgm:spPr/>
      <dgm:t>
        <a:bodyPr/>
        <a:lstStyle/>
        <a:p>
          <a:endParaRPr lang="en-US"/>
        </a:p>
      </dgm:t>
    </dgm:pt>
    <dgm:pt modelId="{856C63BC-44E5-4884-A009-AC33504BA12C}" type="sibTrans" cxnId="{C6522F46-05EC-4196-A29A-FA87890E227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2F6582D-A7D1-4640-B9E6-F50469F4D3D6}">
      <dgm:prSet/>
      <dgm:spPr/>
      <dgm:t>
        <a:bodyPr/>
        <a:lstStyle/>
        <a:p>
          <a:r>
            <a:rPr lang="en-US"/>
            <a:t>Rewards are far in the future – cannot be myopic</a:t>
          </a:r>
        </a:p>
      </dgm:t>
    </dgm:pt>
    <dgm:pt modelId="{E4C6E5CF-0586-466F-AC55-5C9E31B9F5DE}" type="parTrans" cxnId="{F0F2CE99-7E7F-4D99-A8B3-B7E66735D4E7}">
      <dgm:prSet/>
      <dgm:spPr/>
      <dgm:t>
        <a:bodyPr/>
        <a:lstStyle/>
        <a:p>
          <a:endParaRPr lang="en-US"/>
        </a:p>
      </dgm:t>
    </dgm:pt>
    <dgm:pt modelId="{5E06CC34-C574-48C9-8B46-E6C139B7C0FF}" type="sibTrans" cxnId="{F0F2CE99-7E7F-4D99-A8B3-B7E66735D4E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AAA6DBD-B3F5-4331-85FB-E208259D58F6}">
      <dgm:prSet/>
      <dgm:spPr/>
      <dgm:t>
        <a:bodyPr/>
        <a:lstStyle/>
        <a:p>
          <a:r>
            <a:rPr lang="en-US"/>
            <a:t>Number of examples seen are limited before a critical action has to be made</a:t>
          </a:r>
        </a:p>
      </dgm:t>
    </dgm:pt>
    <dgm:pt modelId="{1FEB4D52-F649-410E-8E75-FB98FD063B76}" type="parTrans" cxnId="{0F572E0B-E2B5-466B-822D-7F0A17B33F49}">
      <dgm:prSet/>
      <dgm:spPr/>
      <dgm:t>
        <a:bodyPr/>
        <a:lstStyle/>
        <a:p>
          <a:endParaRPr lang="en-US"/>
        </a:p>
      </dgm:t>
    </dgm:pt>
    <dgm:pt modelId="{7E488354-622C-4811-8F35-04F5BB7A55C8}" type="sibTrans" cxnId="{0F572E0B-E2B5-466B-822D-7F0A17B33F49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7CD74A61-E76C-4639-9277-B2410EE4703F}">
      <dgm:prSet/>
      <dgm:spPr/>
      <dgm:t>
        <a:bodyPr/>
        <a:lstStyle/>
        <a:p>
          <a:r>
            <a:rPr lang="en-US"/>
            <a:t>Composing patterns learned is easy, but composing behaviors is harder</a:t>
          </a:r>
        </a:p>
      </dgm:t>
    </dgm:pt>
    <dgm:pt modelId="{0E1F6ACB-C393-470A-A2B3-75AA0C1C2C85}" type="parTrans" cxnId="{18059C73-88F3-4FFB-AE7F-164105749CB6}">
      <dgm:prSet/>
      <dgm:spPr/>
      <dgm:t>
        <a:bodyPr/>
        <a:lstStyle/>
        <a:p>
          <a:endParaRPr lang="en-US"/>
        </a:p>
      </dgm:t>
    </dgm:pt>
    <dgm:pt modelId="{4E88F41D-4194-4561-837C-F669E56C350D}" type="sibTrans" cxnId="{18059C73-88F3-4FFB-AE7F-164105749CB6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83D82C71-EEC7-C644-846F-B3B64E2FD013}" type="pres">
      <dgm:prSet presAssocID="{6CEE1898-40F4-41D6-BB43-B1C440027424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F8BECD-ED00-D74A-B32E-4057ECBCE8A0}" type="pres">
      <dgm:prSet presAssocID="{E2D29D71-B66B-452A-8FF7-8D82274A7142}" presName="compositeNode" presStyleCnt="0">
        <dgm:presLayoutVars>
          <dgm:bulletEnabled val="1"/>
        </dgm:presLayoutVars>
      </dgm:prSet>
      <dgm:spPr/>
    </dgm:pt>
    <dgm:pt modelId="{7A8051C9-7DFE-1241-B66B-C42BA8DFFB2C}" type="pres">
      <dgm:prSet presAssocID="{E2D29D71-B66B-452A-8FF7-8D82274A7142}" presName="bgRect" presStyleLbl="alignNode1" presStyleIdx="0" presStyleCnt="5"/>
      <dgm:spPr/>
      <dgm:t>
        <a:bodyPr/>
        <a:lstStyle/>
        <a:p>
          <a:endParaRPr lang="en-US"/>
        </a:p>
      </dgm:t>
    </dgm:pt>
    <dgm:pt modelId="{F2510D3A-CE87-024D-B2E2-1E36E363CC65}" type="pres">
      <dgm:prSet presAssocID="{B4DB1028-ED1B-4585-89C8-452ADC572541}" presName="sibTransNodeRect" presStyleLbl="align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D06C3-58B4-5345-AD4B-06367B19EE03}" type="pres">
      <dgm:prSet presAssocID="{E2D29D71-B66B-452A-8FF7-8D82274A7142}" presName="nodeRect" presStyleLbl="alig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A47B9-FEB5-BF43-8789-A562A2EE38B2}" type="pres">
      <dgm:prSet presAssocID="{B4DB1028-ED1B-4585-89C8-452ADC572541}" presName="sibTrans" presStyleCnt="0"/>
      <dgm:spPr/>
    </dgm:pt>
    <dgm:pt modelId="{7A885365-6DAB-EC43-AB34-01AF93A8C2F0}" type="pres">
      <dgm:prSet presAssocID="{7CB527B9-E1B5-46CF-B1CD-E5915B13ED65}" presName="compositeNode" presStyleCnt="0">
        <dgm:presLayoutVars>
          <dgm:bulletEnabled val="1"/>
        </dgm:presLayoutVars>
      </dgm:prSet>
      <dgm:spPr/>
    </dgm:pt>
    <dgm:pt modelId="{08398A5D-9C0E-A64E-B763-60F254E24F3A}" type="pres">
      <dgm:prSet presAssocID="{7CB527B9-E1B5-46CF-B1CD-E5915B13ED65}" presName="bgRect" presStyleLbl="alignNode1" presStyleIdx="1" presStyleCnt="5"/>
      <dgm:spPr/>
      <dgm:t>
        <a:bodyPr/>
        <a:lstStyle/>
        <a:p>
          <a:endParaRPr lang="en-US"/>
        </a:p>
      </dgm:t>
    </dgm:pt>
    <dgm:pt modelId="{340517DD-C8ED-7440-B52D-691CCB22BCE0}" type="pres">
      <dgm:prSet presAssocID="{856C63BC-44E5-4884-A009-AC33504BA12C}" presName="sibTransNodeRect" presStyleLbl="align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B7898-09A8-3141-BA1F-C408823741CF}" type="pres">
      <dgm:prSet presAssocID="{7CB527B9-E1B5-46CF-B1CD-E5915B13ED65}" presName="nodeRect" presStyleLbl="alig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BAF1F5-F855-7248-AB15-5A5E2FB900C8}" type="pres">
      <dgm:prSet presAssocID="{856C63BC-44E5-4884-A009-AC33504BA12C}" presName="sibTrans" presStyleCnt="0"/>
      <dgm:spPr/>
    </dgm:pt>
    <dgm:pt modelId="{EF6EE4C6-6EA2-B848-AF65-DC35A95D8CA1}" type="pres">
      <dgm:prSet presAssocID="{C2F6582D-A7D1-4640-B9E6-F50469F4D3D6}" presName="compositeNode" presStyleCnt="0">
        <dgm:presLayoutVars>
          <dgm:bulletEnabled val="1"/>
        </dgm:presLayoutVars>
      </dgm:prSet>
      <dgm:spPr/>
    </dgm:pt>
    <dgm:pt modelId="{2EAC70A6-7555-EF46-9C06-106EBB31074D}" type="pres">
      <dgm:prSet presAssocID="{C2F6582D-A7D1-4640-B9E6-F50469F4D3D6}" presName="bgRect" presStyleLbl="alignNode1" presStyleIdx="2" presStyleCnt="5"/>
      <dgm:spPr/>
      <dgm:t>
        <a:bodyPr/>
        <a:lstStyle/>
        <a:p>
          <a:endParaRPr lang="en-US"/>
        </a:p>
      </dgm:t>
    </dgm:pt>
    <dgm:pt modelId="{20C1CC8B-81DD-F041-BB63-46358C4CBF47}" type="pres">
      <dgm:prSet presAssocID="{5E06CC34-C574-48C9-8B46-E6C139B7C0FF}" presName="sibTransNodeRect" presStyleLbl="align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6AC6E4-DB05-C342-856F-64835B3ECD99}" type="pres">
      <dgm:prSet presAssocID="{C2F6582D-A7D1-4640-B9E6-F50469F4D3D6}" presName="nodeRect" presStyleLbl="alig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69F282-FF50-2948-A7A1-4C46B60AF6BE}" type="pres">
      <dgm:prSet presAssocID="{5E06CC34-C574-48C9-8B46-E6C139B7C0FF}" presName="sibTrans" presStyleCnt="0"/>
      <dgm:spPr/>
    </dgm:pt>
    <dgm:pt modelId="{3602C06C-510E-934C-8241-1CA5D929ABB2}" type="pres">
      <dgm:prSet presAssocID="{DAAA6DBD-B3F5-4331-85FB-E208259D58F6}" presName="compositeNode" presStyleCnt="0">
        <dgm:presLayoutVars>
          <dgm:bulletEnabled val="1"/>
        </dgm:presLayoutVars>
      </dgm:prSet>
      <dgm:spPr/>
    </dgm:pt>
    <dgm:pt modelId="{5BF7B3CC-F6DC-B942-8046-42654E7DB4F4}" type="pres">
      <dgm:prSet presAssocID="{DAAA6DBD-B3F5-4331-85FB-E208259D58F6}" presName="bgRect" presStyleLbl="alignNode1" presStyleIdx="3" presStyleCnt="5"/>
      <dgm:spPr/>
      <dgm:t>
        <a:bodyPr/>
        <a:lstStyle/>
        <a:p>
          <a:endParaRPr lang="en-US"/>
        </a:p>
      </dgm:t>
    </dgm:pt>
    <dgm:pt modelId="{4EC12D65-F021-DB45-BE02-5135EE2F5ABD}" type="pres">
      <dgm:prSet presAssocID="{7E488354-622C-4811-8F35-04F5BB7A55C8}" presName="sibTransNodeRect" presStyleLbl="align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C31FCC-DB57-9446-941B-7281F589B9F7}" type="pres">
      <dgm:prSet presAssocID="{DAAA6DBD-B3F5-4331-85FB-E208259D58F6}" presName="nodeRect" presStyleLbl="alig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B52B3-CEB8-6E4E-9EB4-0F857B82939F}" type="pres">
      <dgm:prSet presAssocID="{7E488354-622C-4811-8F35-04F5BB7A55C8}" presName="sibTrans" presStyleCnt="0"/>
      <dgm:spPr/>
    </dgm:pt>
    <dgm:pt modelId="{A3B7478A-18CD-3A49-A7E8-952BD6A53DDA}" type="pres">
      <dgm:prSet presAssocID="{7CD74A61-E76C-4639-9277-B2410EE4703F}" presName="compositeNode" presStyleCnt="0">
        <dgm:presLayoutVars>
          <dgm:bulletEnabled val="1"/>
        </dgm:presLayoutVars>
      </dgm:prSet>
      <dgm:spPr/>
    </dgm:pt>
    <dgm:pt modelId="{6702BE18-982F-3143-A6B1-4221DDC3F860}" type="pres">
      <dgm:prSet presAssocID="{7CD74A61-E76C-4639-9277-B2410EE4703F}" presName="bgRect" presStyleLbl="alignNode1" presStyleIdx="4" presStyleCnt="5"/>
      <dgm:spPr/>
      <dgm:t>
        <a:bodyPr/>
        <a:lstStyle/>
        <a:p>
          <a:endParaRPr lang="en-US"/>
        </a:p>
      </dgm:t>
    </dgm:pt>
    <dgm:pt modelId="{B26E70F6-884E-BF45-8785-7558AD26ECEB}" type="pres">
      <dgm:prSet presAssocID="{4E88F41D-4194-4561-837C-F669E56C350D}" presName="sibTransNodeRect" presStyleLbl="align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E8B51-DA02-1A4E-A686-B1A729394743}" type="pres">
      <dgm:prSet presAssocID="{7CD74A61-E76C-4639-9277-B2410EE4703F}" presName="nodeRect" presStyleLbl="alig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580503-0713-014D-B1B4-ED0EA1C76254}" type="presOf" srcId="{7CB527B9-E1B5-46CF-B1CD-E5915B13ED65}" destId="{5EBB7898-09A8-3141-BA1F-C408823741CF}" srcOrd="1" destOrd="0" presId="urn:microsoft.com/office/officeart/2016/7/layout/LinearBlockProcessNumbered"/>
    <dgm:cxn modelId="{F924AC05-23BB-954B-8E24-33B41DD4B92C}" type="presOf" srcId="{4E88F41D-4194-4561-837C-F669E56C350D}" destId="{B26E70F6-884E-BF45-8785-7558AD26ECEB}" srcOrd="0" destOrd="0" presId="urn:microsoft.com/office/officeart/2016/7/layout/LinearBlockProcessNumbered"/>
    <dgm:cxn modelId="{F0F2CE99-7E7F-4D99-A8B3-B7E66735D4E7}" srcId="{6CEE1898-40F4-41D6-BB43-B1C440027424}" destId="{C2F6582D-A7D1-4640-B9E6-F50469F4D3D6}" srcOrd="2" destOrd="0" parTransId="{E4C6E5CF-0586-466F-AC55-5C9E31B9F5DE}" sibTransId="{5E06CC34-C574-48C9-8B46-E6C139B7C0FF}"/>
    <dgm:cxn modelId="{50283F4D-B5E1-7849-9688-B97E65A218C8}" type="presOf" srcId="{5E06CC34-C574-48C9-8B46-E6C139B7C0FF}" destId="{20C1CC8B-81DD-F041-BB63-46358C4CBF47}" srcOrd="0" destOrd="0" presId="urn:microsoft.com/office/officeart/2016/7/layout/LinearBlockProcessNumbered"/>
    <dgm:cxn modelId="{BE9C905C-FE8B-FA46-AC8B-669766DE4C36}" type="presOf" srcId="{E2D29D71-B66B-452A-8FF7-8D82274A7142}" destId="{817D06C3-58B4-5345-AD4B-06367B19EE03}" srcOrd="1" destOrd="0" presId="urn:microsoft.com/office/officeart/2016/7/layout/LinearBlockProcessNumbered"/>
    <dgm:cxn modelId="{4E0BC0D1-FD12-6C46-B8AC-CCC842CF6302}" type="presOf" srcId="{7E488354-622C-4811-8F35-04F5BB7A55C8}" destId="{4EC12D65-F021-DB45-BE02-5135EE2F5ABD}" srcOrd="0" destOrd="0" presId="urn:microsoft.com/office/officeart/2016/7/layout/LinearBlockProcessNumbered"/>
    <dgm:cxn modelId="{2078C501-41A6-6443-BF66-207C72F84E59}" type="presOf" srcId="{DAAA6DBD-B3F5-4331-85FB-E208259D58F6}" destId="{11C31FCC-DB57-9446-941B-7281F589B9F7}" srcOrd="1" destOrd="0" presId="urn:microsoft.com/office/officeart/2016/7/layout/LinearBlockProcessNumbered"/>
    <dgm:cxn modelId="{C33EFF56-D617-FF4B-BB8E-7CB4400DDC9E}" type="presOf" srcId="{DAAA6DBD-B3F5-4331-85FB-E208259D58F6}" destId="{5BF7B3CC-F6DC-B942-8046-42654E7DB4F4}" srcOrd="0" destOrd="0" presId="urn:microsoft.com/office/officeart/2016/7/layout/LinearBlockProcessNumbered"/>
    <dgm:cxn modelId="{5C5596D3-E77D-B645-AB8C-F4E661C7FCC6}" type="presOf" srcId="{6CEE1898-40F4-41D6-BB43-B1C440027424}" destId="{83D82C71-EEC7-C644-846F-B3B64E2FD013}" srcOrd="0" destOrd="0" presId="urn:microsoft.com/office/officeart/2016/7/layout/LinearBlockProcessNumbered"/>
    <dgm:cxn modelId="{C6522F46-05EC-4196-A29A-FA87890E227D}" srcId="{6CEE1898-40F4-41D6-BB43-B1C440027424}" destId="{7CB527B9-E1B5-46CF-B1CD-E5915B13ED65}" srcOrd="1" destOrd="0" parTransId="{4774DCFC-693E-416E-9D89-A349348FE86C}" sibTransId="{856C63BC-44E5-4884-A009-AC33504BA12C}"/>
    <dgm:cxn modelId="{0913A100-885A-0441-9E9C-1B958B3DB8D0}" type="presOf" srcId="{7CD74A61-E76C-4639-9277-B2410EE4703F}" destId="{D93E8B51-DA02-1A4E-A686-B1A729394743}" srcOrd="1" destOrd="0" presId="urn:microsoft.com/office/officeart/2016/7/layout/LinearBlockProcessNumbered"/>
    <dgm:cxn modelId="{5E6B5B15-171C-4E22-AF1A-D3193F9062C0}" srcId="{6CEE1898-40F4-41D6-BB43-B1C440027424}" destId="{E2D29D71-B66B-452A-8FF7-8D82274A7142}" srcOrd="0" destOrd="0" parTransId="{0EA577DB-BD11-4A55-B05E-62A36FF8A3BC}" sibTransId="{B4DB1028-ED1B-4585-89C8-452ADC572541}"/>
    <dgm:cxn modelId="{5E4A9F6E-6C28-2444-B0A8-098A0F6B50D6}" type="presOf" srcId="{C2F6582D-A7D1-4640-B9E6-F50469F4D3D6}" destId="{2EAC70A6-7555-EF46-9C06-106EBB31074D}" srcOrd="0" destOrd="0" presId="urn:microsoft.com/office/officeart/2016/7/layout/LinearBlockProcessNumbered"/>
    <dgm:cxn modelId="{630BA7EE-BF32-0A43-9909-AB264CD8EEEE}" type="presOf" srcId="{7CD74A61-E76C-4639-9277-B2410EE4703F}" destId="{6702BE18-982F-3143-A6B1-4221DDC3F860}" srcOrd="0" destOrd="0" presId="urn:microsoft.com/office/officeart/2016/7/layout/LinearBlockProcessNumbered"/>
    <dgm:cxn modelId="{18059C73-88F3-4FFB-AE7F-164105749CB6}" srcId="{6CEE1898-40F4-41D6-BB43-B1C440027424}" destId="{7CD74A61-E76C-4639-9277-B2410EE4703F}" srcOrd="4" destOrd="0" parTransId="{0E1F6ACB-C393-470A-A2B3-75AA0C1C2C85}" sibTransId="{4E88F41D-4194-4561-837C-F669E56C350D}"/>
    <dgm:cxn modelId="{3285E76E-46C4-8B4B-80EF-7D4DE6328259}" type="presOf" srcId="{E2D29D71-B66B-452A-8FF7-8D82274A7142}" destId="{7A8051C9-7DFE-1241-B66B-C42BA8DFFB2C}" srcOrd="0" destOrd="0" presId="urn:microsoft.com/office/officeart/2016/7/layout/LinearBlockProcessNumbered"/>
    <dgm:cxn modelId="{EAA29578-FAFF-6548-9A14-4B96A6C66513}" type="presOf" srcId="{C2F6582D-A7D1-4640-B9E6-F50469F4D3D6}" destId="{676AC6E4-DB05-C342-856F-64835B3ECD99}" srcOrd="1" destOrd="0" presId="urn:microsoft.com/office/officeart/2016/7/layout/LinearBlockProcessNumbered"/>
    <dgm:cxn modelId="{EE096B18-7A02-3C47-984C-DCC0446BEC32}" type="presOf" srcId="{856C63BC-44E5-4884-A009-AC33504BA12C}" destId="{340517DD-C8ED-7440-B52D-691CCB22BCE0}" srcOrd="0" destOrd="0" presId="urn:microsoft.com/office/officeart/2016/7/layout/LinearBlockProcessNumbered"/>
    <dgm:cxn modelId="{CA18B6BF-FBC2-C844-A327-349C733FD8AE}" type="presOf" srcId="{B4DB1028-ED1B-4585-89C8-452ADC572541}" destId="{F2510D3A-CE87-024D-B2E2-1E36E363CC65}" srcOrd="0" destOrd="0" presId="urn:microsoft.com/office/officeart/2016/7/layout/LinearBlockProcessNumbered"/>
    <dgm:cxn modelId="{0F572E0B-E2B5-466B-822D-7F0A17B33F49}" srcId="{6CEE1898-40F4-41D6-BB43-B1C440027424}" destId="{DAAA6DBD-B3F5-4331-85FB-E208259D58F6}" srcOrd="3" destOrd="0" parTransId="{1FEB4D52-F649-410E-8E75-FB98FD063B76}" sibTransId="{7E488354-622C-4811-8F35-04F5BB7A55C8}"/>
    <dgm:cxn modelId="{050CAB7F-A2BA-654E-B89D-751B9ABA0601}" type="presOf" srcId="{7CB527B9-E1B5-46CF-B1CD-E5915B13ED65}" destId="{08398A5D-9C0E-A64E-B763-60F254E24F3A}" srcOrd="0" destOrd="0" presId="urn:microsoft.com/office/officeart/2016/7/layout/LinearBlockProcessNumbered"/>
    <dgm:cxn modelId="{2BCEA961-B74B-1D40-B8C5-D8BE59040B45}" type="presParOf" srcId="{83D82C71-EEC7-C644-846F-B3B64E2FD013}" destId="{40F8BECD-ED00-D74A-B32E-4057ECBCE8A0}" srcOrd="0" destOrd="0" presId="urn:microsoft.com/office/officeart/2016/7/layout/LinearBlockProcessNumbered"/>
    <dgm:cxn modelId="{B4CAFB18-4CCF-754C-AF55-9BB50478F101}" type="presParOf" srcId="{40F8BECD-ED00-D74A-B32E-4057ECBCE8A0}" destId="{7A8051C9-7DFE-1241-B66B-C42BA8DFFB2C}" srcOrd="0" destOrd="0" presId="urn:microsoft.com/office/officeart/2016/7/layout/LinearBlockProcessNumbered"/>
    <dgm:cxn modelId="{6794D01A-8D74-8847-956D-0EC062FF56AE}" type="presParOf" srcId="{40F8BECD-ED00-D74A-B32E-4057ECBCE8A0}" destId="{F2510D3A-CE87-024D-B2E2-1E36E363CC65}" srcOrd="1" destOrd="0" presId="urn:microsoft.com/office/officeart/2016/7/layout/LinearBlockProcessNumbered"/>
    <dgm:cxn modelId="{C7AC10DC-CE38-F74D-8692-6F2B6A4692BA}" type="presParOf" srcId="{40F8BECD-ED00-D74A-B32E-4057ECBCE8A0}" destId="{817D06C3-58B4-5345-AD4B-06367B19EE03}" srcOrd="2" destOrd="0" presId="urn:microsoft.com/office/officeart/2016/7/layout/LinearBlockProcessNumbered"/>
    <dgm:cxn modelId="{99B3D48A-120D-3544-A7D8-EDDB4BB63CE0}" type="presParOf" srcId="{83D82C71-EEC7-C644-846F-B3B64E2FD013}" destId="{CCBA47B9-FEB5-BF43-8789-A562A2EE38B2}" srcOrd="1" destOrd="0" presId="urn:microsoft.com/office/officeart/2016/7/layout/LinearBlockProcessNumbered"/>
    <dgm:cxn modelId="{F066650D-EDDC-A945-A470-04AD6091CCBE}" type="presParOf" srcId="{83D82C71-EEC7-C644-846F-B3B64E2FD013}" destId="{7A885365-6DAB-EC43-AB34-01AF93A8C2F0}" srcOrd="2" destOrd="0" presId="urn:microsoft.com/office/officeart/2016/7/layout/LinearBlockProcessNumbered"/>
    <dgm:cxn modelId="{AF021069-0006-8141-AAB9-ABD727FCFC85}" type="presParOf" srcId="{7A885365-6DAB-EC43-AB34-01AF93A8C2F0}" destId="{08398A5D-9C0E-A64E-B763-60F254E24F3A}" srcOrd="0" destOrd="0" presId="urn:microsoft.com/office/officeart/2016/7/layout/LinearBlockProcessNumbered"/>
    <dgm:cxn modelId="{9E330A0E-6223-D74B-B6E4-D4BB2E554DCA}" type="presParOf" srcId="{7A885365-6DAB-EC43-AB34-01AF93A8C2F0}" destId="{340517DD-C8ED-7440-B52D-691CCB22BCE0}" srcOrd="1" destOrd="0" presId="urn:microsoft.com/office/officeart/2016/7/layout/LinearBlockProcessNumbered"/>
    <dgm:cxn modelId="{493642F4-4AEC-684F-9080-971D4C5AACD3}" type="presParOf" srcId="{7A885365-6DAB-EC43-AB34-01AF93A8C2F0}" destId="{5EBB7898-09A8-3141-BA1F-C408823741CF}" srcOrd="2" destOrd="0" presId="urn:microsoft.com/office/officeart/2016/7/layout/LinearBlockProcessNumbered"/>
    <dgm:cxn modelId="{F710AAD0-ED98-224B-AFB8-0BC61890B1AC}" type="presParOf" srcId="{83D82C71-EEC7-C644-846F-B3B64E2FD013}" destId="{02BAF1F5-F855-7248-AB15-5A5E2FB900C8}" srcOrd="3" destOrd="0" presId="urn:microsoft.com/office/officeart/2016/7/layout/LinearBlockProcessNumbered"/>
    <dgm:cxn modelId="{0F5E79D2-2BD1-E547-8FD8-BB4E30301C9F}" type="presParOf" srcId="{83D82C71-EEC7-C644-846F-B3B64E2FD013}" destId="{EF6EE4C6-6EA2-B848-AF65-DC35A95D8CA1}" srcOrd="4" destOrd="0" presId="urn:microsoft.com/office/officeart/2016/7/layout/LinearBlockProcessNumbered"/>
    <dgm:cxn modelId="{61D4CA3D-E7D0-1E43-BA3F-2E96004900AD}" type="presParOf" srcId="{EF6EE4C6-6EA2-B848-AF65-DC35A95D8CA1}" destId="{2EAC70A6-7555-EF46-9C06-106EBB31074D}" srcOrd="0" destOrd="0" presId="urn:microsoft.com/office/officeart/2016/7/layout/LinearBlockProcessNumbered"/>
    <dgm:cxn modelId="{3BD8BD14-FBAB-3B43-8D8B-A4288B87DD11}" type="presParOf" srcId="{EF6EE4C6-6EA2-B848-AF65-DC35A95D8CA1}" destId="{20C1CC8B-81DD-F041-BB63-46358C4CBF47}" srcOrd="1" destOrd="0" presId="urn:microsoft.com/office/officeart/2016/7/layout/LinearBlockProcessNumbered"/>
    <dgm:cxn modelId="{798E263C-A3CB-E54B-AA56-CE2CAA7ED6ED}" type="presParOf" srcId="{EF6EE4C6-6EA2-B848-AF65-DC35A95D8CA1}" destId="{676AC6E4-DB05-C342-856F-64835B3ECD99}" srcOrd="2" destOrd="0" presId="urn:microsoft.com/office/officeart/2016/7/layout/LinearBlockProcessNumbered"/>
    <dgm:cxn modelId="{4AC98CDF-6989-F640-873D-BE0B08B7DFD3}" type="presParOf" srcId="{83D82C71-EEC7-C644-846F-B3B64E2FD013}" destId="{2169F282-FF50-2948-A7A1-4C46B60AF6BE}" srcOrd="5" destOrd="0" presId="urn:microsoft.com/office/officeart/2016/7/layout/LinearBlockProcessNumbered"/>
    <dgm:cxn modelId="{CFE7342C-8066-4A4C-AF15-3580E627D528}" type="presParOf" srcId="{83D82C71-EEC7-C644-846F-B3B64E2FD013}" destId="{3602C06C-510E-934C-8241-1CA5D929ABB2}" srcOrd="6" destOrd="0" presId="urn:microsoft.com/office/officeart/2016/7/layout/LinearBlockProcessNumbered"/>
    <dgm:cxn modelId="{1EC448CA-05B4-5F45-9B4F-0827957DBD03}" type="presParOf" srcId="{3602C06C-510E-934C-8241-1CA5D929ABB2}" destId="{5BF7B3CC-F6DC-B942-8046-42654E7DB4F4}" srcOrd="0" destOrd="0" presId="urn:microsoft.com/office/officeart/2016/7/layout/LinearBlockProcessNumbered"/>
    <dgm:cxn modelId="{1C144D16-FBDD-A44C-8EFC-6D54FED4A3DE}" type="presParOf" srcId="{3602C06C-510E-934C-8241-1CA5D929ABB2}" destId="{4EC12D65-F021-DB45-BE02-5135EE2F5ABD}" srcOrd="1" destOrd="0" presId="urn:microsoft.com/office/officeart/2016/7/layout/LinearBlockProcessNumbered"/>
    <dgm:cxn modelId="{2860DB3D-A21D-EE42-8F46-24401F8674E8}" type="presParOf" srcId="{3602C06C-510E-934C-8241-1CA5D929ABB2}" destId="{11C31FCC-DB57-9446-941B-7281F589B9F7}" srcOrd="2" destOrd="0" presId="urn:microsoft.com/office/officeart/2016/7/layout/LinearBlockProcessNumbered"/>
    <dgm:cxn modelId="{B9BAF396-A0FD-A74A-B21D-46DA875F3999}" type="presParOf" srcId="{83D82C71-EEC7-C644-846F-B3B64E2FD013}" destId="{298B52B3-CEB8-6E4E-9EB4-0F857B82939F}" srcOrd="7" destOrd="0" presId="urn:microsoft.com/office/officeart/2016/7/layout/LinearBlockProcessNumbered"/>
    <dgm:cxn modelId="{2AB749E5-D552-054F-A842-58AB78142175}" type="presParOf" srcId="{83D82C71-EEC7-C644-846F-B3B64E2FD013}" destId="{A3B7478A-18CD-3A49-A7E8-952BD6A53DDA}" srcOrd="8" destOrd="0" presId="urn:microsoft.com/office/officeart/2016/7/layout/LinearBlockProcessNumbered"/>
    <dgm:cxn modelId="{002D81EB-65A1-E344-BA9E-B2072C04B9CE}" type="presParOf" srcId="{A3B7478A-18CD-3A49-A7E8-952BD6A53DDA}" destId="{6702BE18-982F-3143-A6B1-4221DDC3F860}" srcOrd="0" destOrd="0" presId="urn:microsoft.com/office/officeart/2016/7/layout/LinearBlockProcessNumbered"/>
    <dgm:cxn modelId="{F9A09CE4-6247-FA45-A3CC-767515A63DBB}" type="presParOf" srcId="{A3B7478A-18CD-3A49-A7E8-952BD6A53DDA}" destId="{B26E70F6-884E-BF45-8785-7558AD26ECEB}" srcOrd="1" destOrd="0" presId="urn:microsoft.com/office/officeart/2016/7/layout/LinearBlockProcessNumbered"/>
    <dgm:cxn modelId="{91F12156-1663-0D41-BDD6-1954384BC7D0}" type="presParOf" srcId="{A3B7478A-18CD-3A49-A7E8-952BD6A53DDA}" destId="{D93E8B51-DA02-1A4E-A686-B1A72939474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9723D7-8555-4D59-9BF6-66FD8636DD2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E78A6FFE-D96B-4C21-8CED-89B2CD4DE0B8}">
      <dgm:prSet custT="1"/>
      <dgm:spPr/>
      <dgm:t>
        <a:bodyPr/>
        <a:lstStyle/>
        <a:p>
          <a:r>
            <a:rPr lang="en-US" sz="2400" dirty="0" smtClean="0"/>
            <a:t>Prediction</a:t>
          </a:r>
        </a:p>
        <a:p>
          <a:r>
            <a:rPr lang="en-US" sz="1800" dirty="0" smtClean="0"/>
            <a:t>Given MDP and a policy, find the state and action value functions</a:t>
          </a:r>
          <a:endParaRPr lang="en-US" sz="1800" dirty="0"/>
        </a:p>
      </dgm:t>
    </dgm:pt>
    <dgm:pt modelId="{6782FDAC-6E89-4CF7-B910-D65E0F20F813}" type="parTrans" cxnId="{91394855-DDA6-4946-B55A-AE1F22BB04E2}">
      <dgm:prSet/>
      <dgm:spPr/>
      <dgm:t>
        <a:bodyPr/>
        <a:lstStyle/>
        <a:p>
          <a:endParaRPr lang="en-US"/>
        </a:p>
      </dgm:t>
    </dgm:pt>
    <dgm:pt modelId="{08E3395D-D27A-4A39-827C-98C640520049}" type="sibTrans" cxnId="{91394855-DDA6-4946-B55A-AE1F22BB04E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44C83C1-CDFB-4279-A4F5-720A5436A966}">
      <dgm:prSet custT="1"/>
      <dgm:spPr/>
      <dgm:t>
        <a:bodyPr/>
        <a:lstStyle/>
        <a:p>
          <a:r>
            <a:rPr lang="en-US" sz="2400" dirty="0" smtClean="0"/>
            <a:t>Planning</a:t>
          </a:r>
          <a:endParaRPr lang="en-US" sz="2000" dirty="0" smtClean="0"/>
        </a:p>
        <a:p>
          <a:r>
            <a:rPr lang="en-US" sz="1800" dirty="0" smtClean="0"/>
            <a:t>Given MDP find the optimal policy</a:t>
          </a:r>
        </a:p>
        <a:p>
          <a:endParaRPr lang="en-US" sz="2000" dirty="0"/>
        </a:p>
      </dgm:t>
    </dgm:pt>
    <dgm:pt modelId="{9F8198BE-0853-49D5-845E-C74C2190AE6C}" type="parTrans" cxnId="{619DDCC8-E142-41D6-82E2-016E4D7821DC}">
      <dgm:prSet/>
      <dgm:spPr/>
      <dgm:t>
        <a:bodyPr/>
        <a:lstStyle/>
        <a:p>
          <a:endParaRPr lang="en-US"/>
        </a:p>
      </dgm:t>
    </dgm:pt>
    <dgm:pt modelId="{F7C151FA-139B-4A81-9A9A-62A9C70A5047}" type="sibTrans" cxnId="{619DDCC8-E142-41D6-82E2-016E4D7821D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79F84CC-0D7A-7D47-97A2-4215EDD94B92}" type="pres">
      <dgm:prSet presAssocID="{9B9723D7-8555-4D59-9BF6-66FD8636DD24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F62C4B-FC14-5C46-8AD2-D148EA1D0F74}" type="pres">
      <dgm:prSet presAssocID="{E78A6FFE-D96B-4C21-8CED-89B2CD4DE0B8}" presName="compositeNode" presStyleCnt="0">
        <dgm:presLayoutVars>
          <dgm:bulletEnabled val="1"/>
        </dgm:presLayoutVars>
      </dgm:prSet>
      <dgm:spPr/>
    </dgm:pt>
    <dgm:pt modelId="{61B7A7F9-3729-0840-BEF2-FFC9E48A9D6C}" type="pres">
      <dgm:prSet presAssocID="{E78A6FFE-D96B-4C21-8CED-89B2CD4DE0B8}" presName="bgRect" presStyleLbl="bgAccFollowNode1" presStyleIdx="0" presStyleCnt="2"/>
      <dgm:spPr/>
      <dgm:t>
        <a:bodyPr/>
        <a:lstStyle/>
        <a:p>
          <a:endParaRPr lang="en-US"/>
        </a:p>
      </dgm:t>
    </dgm:pt>
    <dgm:pt modelId="{D0B0FCD1-BC35-3F4A-A936-01F21E3AFA6A}" type="pres">
      <dgm:prSet presAssocID="{08E3395D-D27A-4A39-827C-98C640520049}" presName="sibTransNodeCircle" presStyleLbl="alignNode1" presStyleIdx="0" presStyleCnt="4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2724BBC5-DCBF-414E-9F13-E75FEAD4B0F0}" type="pres">
      <dgm:prSet presAssocID="{E78A6FFE-D96B-4C21-8CED-89B2CD4DE0B8}" presName="bottomLine" presStyleLbl="alignNode1" presStyleIdx="1" presStyleCnt="4">
        <dgm:presLayoutVars/>
      </dgm:prSet>
      <dgm:spPr/>
    </dgm:pt>
    <dgm:pt modelId="{DE4D6477-1D94-9848-B75E-18C93546EC7E}" type="pres">
      <dgm:prSet presAssocID="{E78A6FFE-D96B-4C21-8CED-89B2CD4DE0B8}" presName="nodeText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5DEEA5-47B2-9C40-8819-0B65F3F0DEE2}" type="pres">
      <dgm:prSet presAssocID="{08E3395D-D27A-4A39-827C-98C640520049}" presName="sibTrans" presStyleCnt="0"/>
      <dgm:spPr/>
    </dgm:pt>
    <dgm:pt modelId="{6C8EBC3F-92FF-0B41-A2E9-882F0F8976E6}" type="pres">
      <dgm:prSet presAssocID="{044C83C1-CDFB-4279-A4F5-720A5436A966}" presName="compositeNode" presStyleCnt="0">
        <dgm:presLayoutVars>
          <dgm:bulletEnabled val="1"/>
        </dgm:presLayoutVars>
      </dgm:prSet>
      <dgm:spPr/>
    </dgm:pt>
    <dgm:pt modelId="{A0F1A658-BE3D-B84F-9825-931944C4FA4E}" type="pres">
      <dgm:prSet presAssocID="{044C83C1-CDFB-4279-A4F5-720A5436A966}" presName="bgRect" presStyleLbl="bgAccFollowNode1" presStyleIdx="1" presStyleCnt="2"/>
      <dgm:spPr/>
      <dgm:t>
        <a:bodyPr/>
        <a:lstStyle/>
        <a:p>
          <a:endParaRPr lang="en-US"/>
        </a:p>
      </dgm:t>
    </dgm:pt>
    <dgm:pt modelId="{35E48F86-121B-0D49-A26A-D2F0B46AAD16}" type="pres">
      <dgm:prSet presAssocID="{F7C151FA-139B-4A81-9A9A-62A9C70A5047}" presName="sibTransNodeCircle" presStyleLbl="alignNode1" presStyleIdx="2" presStyleCnt="4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C48C0233-AB72-E542-8F5B-4011E813FE68}" type="pres">
      <dgm:prSet presAssocID="{044C83C1-CDFB-4279-A4F5-720A5436A966}" presName="bottomLine" presStyleLbl="alignNode1" presStyleIdx="3" presStyleCnt="4">
        <dgm:presLayoutVars/>
      </dgm:prSet>
      <dgm:spPr/>
    </dgm:pt>
    <dgm:pt modelId="{83CCC227-DA66-FB4E-BD31-966AB02B52C2}" type="pres">
      <dgm:prSet presAssocID="{044C83C1-CDFB-4279-A4F5-720A5436A966}" presName="nodeText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107280-DB5E-E14D-A3FC-520862E6DF83}" type="presOf" srcId="{E78A6FFE-D96B-4C21-8CED-89B2CD4DE0B8}" destId="{61B7A7F9-3729-0840-BEF2-FFC9E48A9D6C}" srcOrd="0" destOrd="0" presId="urn:microsoft.com/office/officeart/2016/7/layout/BasicLinearProcessNumbered"/>
    <dgm:cxn modelId="{629466E5-5833-8A4F-92B1-F694E880E5FC}" type="presOf" srcId="{9B9723D7-8555-4D59-9BF6-66FD8636DD24}" destId="{C79F84CC-0D7A-7D47-97A2-4215EDD94B92}" srcOrd="0" destOrd="0" presId="urn:microsoft.com/office/officeart/2016/7/layout/BasicLinearProcessNumbered"/>
    <dgm:cxn modelId="{A6ECB99E-51C9-F94B-8BDE-611A8E54CE98}" type="presOf" srcId="{044C83C1-CDFB-4279-A4F5-720A5436A966}" destId="{A0F1A658-BE3D-B84F-9825-931944C4FA4E}" srcOrd="0" destOrd="0" presId="urn:microsoft.com/office/officeart/2016/7/layout/BasicLinearProcessNumbered"/>
    <dgm:cxn modelId="{BEE6A582-E594-C148-959B-95D4C732B0D7}" type="presOf" srcId="{08E3395D-D27A-4A39-827C-98C640520049}" destId="{D0B0FCD1-BC35-3F4A-A936-01F21E3AFA6A}" srcOrd="0" destOrd="0" presId="urn:microsoft.com/office/officeart/2016/7/layout/BasicLinearProcessNumbered"/>
    <dgm:cxn modelId="{701A95D2-4875-FB4D-8E51-EB3203FC0FEA}" type="presOf" srcId="{F7C151FA-139B-4A81-9A9A-62A9C70A5047}" destId="{35E48F86-121B-0D49-A26A-D2F0B46AAD16}" srcOrd="0" destOrd="0" presId="urn:microsoft.com/office/officeart/2016/7/layout/BasicLinearProcessNumbered"/>
    <dgm:cxn modelId="{BD10B9D5-4909-7745-B098-220290D23433}" type="presOf" srcId="{044C83C1-CDFB-4279-A4F5-720A5436A966}" destId="{83CCC227-DA66-FB4E-BD31-966AB02B52C2}" srcOrd="1" destOrd="0" presId="urn:microsoft.com/office/officeart/2016/7/layout/BasicLinearProcessNumbered"/>
    <dgm:cxn modelId="{34DC8893-5DCF-7148-A4FF-F8A3B6CA05D7}" type="presOf" srcId="{E78A6FFE-D96B-4C21-8CED-89B2CD4DE0B8}" destId="{DE4D6477-1D94-9848-B75E-18C93546EC7E}" srcOrd="1" destOrd="0" presId="urn:microsoft.com/office/officeart/2016/7/layout/BasicLinearProcessNumbered"/>
    <dgm:cxn modelId="{91394855-DDA6-4946-B55A-AE1F22BB04E2}" srcId="{9B9723D7-8555-4D59-9BF6-66FD8636DD24}" destId="{E78A6FFE-D96B-4C21-8CED-89B2CD4DE0B8}" srcOrd="0" destOrd="0" parTransId="{6782FDAC-6E89-4CF7-B910-D65E0F20F813}" sibTransId="{08E3395D-D27A-4A39-827C-98C640520049}"/>
    <dgm:cxn modelId="{619DDCC8-E142-41D6-82E2-016E4D7821DC}" srcId="{9B9723D7-8555-4D59-9BF6-66FD8636DD24}" destId="{044C83C1-CDFB-4279-A4F5-720A5436A966}" srcOrd="1" destOrd="0" parTransId="{9F8198BE-0853-49D5-845E-C74C2190AE6C}" sibTransId="{F7C151FA-139B-4A81-9A9A-62A9C70A5047}"/>
    <dgm:cxn modelId="{CC6048C5-0A7C-1A4F-83F0-9400BA116285}" type="presParOf" srcId="{C79F84CC-0D7A-7D47-97A2-4215EDD94B92}" destId="{13F62C4B-FC14-5C46-8AD2-D148EA1D0F74}" srcOrd="0" destOrd="0" presId="urn:microsoft.com/office/officeart/2016/7/layout/BasicLinearProcessNumbered"/>
    <dgm:cxn modelId="{9F8B0BF6-02D3-FC46-B4EC-5286279F364C}" type="presParOf" srcId="{13F62C4B-FC14-5C46-8AD2-D148EA1D0F74}" destId="{61B7A7F9-3729-0840-BEF2-FFC9E48A9D6C}" srcOrd="0" destOrd="0" presId="urn:microsoft.com/office/officeart/2016/7/layout/BasicLinearProcessNumbered"/>
    <dgm:cxn modelId="{096D8EA3-E913-3D41-9ECA-B64E4CDC3A25}" type="presParOf" srcId="{13F62C4B-FC14-5C46-8AD2-D148EA1D0F74}" destId="{D0B0FCD1-BC35-3F4A-A936-01F21E3AFA6A}" srcOrd="1" destOrd="0" presId="urn:microsoft.com/office/officeart/2016/7/layout/BasicLinearProcessNumbered"/>
    <dgm:cxn modelId="{B9D948E2-C525-974A-A545-EDECFE10E0FF}" type="presParOf" srcId="{13F62C4B-FC14-5C46-8AD2-D148EA1D0F74}" destId="{2724BBC5-DCBF-414E-9F13-E75FEAD4B0F0}" srcOrd="2" destOrd="0" presId="urn:microsoft.com/office/officeart/2016/7/layout/BasicLinearProcessNumbered"/>
    <dgm:cxn modelId="{9AA33E3E-D00D-9042-9052-C9977069CDC1}" type="presParOf" srcId="{13F62C4B-FC14-5C46-8AD2-D148EA1D0F74}" destId="{DE4D6477-1D94-9848-B75E-18C93546EC7E}" srcOrd="3" destOrd="0" presId="urn:microsoft.com/office/officeart/2016/7/layout/BasicLinearProcessNumbered"/>
    <dgm:cxn modelId="{6168C01E-7950-DA48-91CC-572AD9EB268C}" type="presParOf" srcId="{C79F84CC-0D7A-7D47-97A2-4215EDD94B92}" destId="{AE5DEEA5-47B2-9C40-8819-0B65F3F0DEE2}" srcOrd="1" destOrd="0" presId="urn:microsoft.com/office/officeart/2016/7/layout/BasicLinearProcessNumbered"/>
    <dgm:cxn modelId="{043E03B6-FA9B-FA41-B5F9-D2CC93B7AA1F}" type="presParOf" srcId="{C79F84CC-0D7A-7D47-97A2-4215EDD94B92}" destId="{6C8EBC3F-92FF-0B41-A2E9-882F0F8976E6}" srcOrd="2" destOrd="0" presId="urn:microsoft.com/office/officeart/2016/7/layout/BasicLinearProcessNumbered"/>
    <dgm:cxn modelId="{9D06088D-7B2C-C84E-85CE-0E742996B48C}" type="presParOf" srcId="{6C8EBC3F-92FF-0B41-A2E9-882F0F8976E6}" destId="{A0F1A658-BE3D-B84F-9825-931944C4FA4E}" srcOrd="0" destOrd="0" presId="urn:microsoft.com/office/officeart/2016/7/layout/BasicLinearProcessNumbered"/>
    <dgm:cxn modelId="{F018D0B7-E00E-994C-A53E-B9B4D6FD632B}" type="presParOf" srcId="{6C8EBC3F-92FF-0B41-A2E9-882F0F8976E6}" destId="{35E48F86-121B-0D49-A26A-D2F0B46AAD16}" srcOrd="1" destOrd="0" presId="urn:microsoft.com/office/officeart/2016/7/layout/BasicLinearProcessNumbered"/>
    <dgm:cxn modelId="{B790997D-4A0C-CD44-92E8-026D732B4D0F}" type="presParOf" srcId="{6C8EBC3F-92FF-0B41-A2E9-882F0F8976E6}" destId="{C48C0233-AB72-E542-8F5B-4011E813FE68}" srcOrd="2" destOrd="0" presId="urn:microsoft.com/office/officeart/2016/7/layout/BasicLinearProcessNumbered"/>
    <dgm:cxn modelId="{A19D2385-A116-8E4E-9539-AAB3339D8E55}" type="presParOf" srcId="{6C8EBC3F-92FF-0B41-A2E9-882F0F8976E6}" destId="{83CCC227-DA66-FB4E-BD31-966AB02B52C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051C9-7DFE-1241-B66B-C42BA8DFFB2C}">
      <dsp:nvSpPr>
        <dsp:cNvPr id="0" name=""/>
        <dsp:cNvSpPr/>
      </dsp:nvSpPr>
      <dsp:spPr>
        <a:xfrm>
          <a:off x="6315" y="855941"/>
          <a:ext cx="1974242" cy="23690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Actions affect future events</a:t>
          </a:r>
        </a:p>
      </dsp:txBody>
      <dsp:txXfrm>
        <a:off x="6315" y="1803577"/>
        <a:ext cx="1974242" cy="1421454"/>
      </dsp:txXfrm>
    </dsp:sp>
    <dsp:sp modelId="{F2510D3A-CE87-024D-B2E2-1E36E363CC65}">
      <dsp:nvSpPr>
        <dsp:cNvPr id="0" name=""/>
        <dsp:cNvSpPr/>
      </dsp:nvSpPr>
      <dsp:spPr>
        <a:xfrm>
          <a:off x="6315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01</a:t>
          </a:r>
        </a:p>
      </dsp:txBody>
      <dsp:txXfrm>
        <a:off x="6315" y="855941"/>
        <a:ext cx="1974242" cy="947636"/>
      </dsp:txXfrm>
    </dsp:sp>
    <dsp:sp modelId="{08398A5D-9C0E-A64E-B763-60F254E24F3A}">
      <dsp:nvSpPr>
        <dsp:cNvPr id="0" name=""/>
        <dsp:cNvSpPr/>
      </dsp:nvSpPr>
      <dsp:spPr>
        <a:xfrm>
          <a:off x="2138497" y="855941"/>
          <a:ext cx="1974242" cy="2369090"/>
        </a:xfrm>
        <a:prstGeom prst="rect">
          <a:avLst/>
        </a:prstGeom>
        <a:solidFill>
          <a:schemeClr val="accent2">
            <a:hueOff val="1802103"/>
            <a:satOff val="2750"/>
            <a:lumOff val="98"/>
            <a:alphaOff val="0"/>
          </a:schemeClr>
        </a:solidFill>
        <a:ln w="12700" cap="flat" cmpd="sng" algn="ctr">
          <a:solidFill>
            <a:schemeClr val="accent2">
              <a:hueOff val="1802103"/>
              <a:satOff val="2750"/>
              <a:lumOff val="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There is not supervisor, only reward signals</a:t>
          </a:r>
        </a:p>
      </dsp:txBody>
      <dsp:txXfrm>
        <a:off x="2138497" y="1803577"/>
        <a:ext cx="1974242" cy="1421454"/>
      </dsp:txXfrm>
    </dsp:sp>
    <dsp:sp modelId="{340517DD-C8ED-7440-B52D-691CCB22BCE0}">
      <dsp:nvSpPr>
        <dsp:cNvPr id="0" name=""/>
        <dsp:cNvSpPr/>
      </dsp:nvSpPr>
      <dsp:spPr>
        <a:xfrm>
          <a:off x="2138497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02</a:t>
          </a:r>
        </a:p>
      </dsp:txBody>
      <dsp:txXfrm>
        <a:off x="2138497" y="855941"/>
        <a:ext cx="1974242" cy="947636"/>
      </dsp:txXfrm>
    </dsp:sp>
    <dsp:sp modelId="{2EAC70A6-7555-EF46-9C06-106EBB31074D}">
      <dsp:nvSpPr>
        <dsp:cNvPr id="0" name=""/>
        <dsp:cNvSpPr/>
      </dsp:nvSpPr>
      <dsp:spPr>
        <a:xfrm>
          <a:off x="4270678" y="855941"/>
          <a:ext cx="1974242" cy="2369090"/>
        </a:xfrm>
        <a:prstGeom prst="rect">
          <a:avLst/>
        </a:prstGeom>
        <a:solidFill>
          <a:schemeClr val="accent2">
            <a:hueOff val="3604206"/>
            <a:satOff val="5500"/>
            <a:lumOff val="196"/>
            <a:alphaOff val="0"/>
          </a:schemeClr>
        </a:solidFill>
        <a:ln w="12700" cap="flat" cmpd="sng" algn="ctr">
          <a:solidFill>
            <a:schemeClr val="accent2">
              <a:hueOff val="3604206"/>
              <a:satOff val="5500"/>
              <a:lumOff val="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Rewards are far in the future – cannot be myopic</a:t>
          </a:r>
        </a:p>
      </dsp:txBody>
      <dsp:txXfrm>
        <a:off x="4270678" y="1803577"/>
        <a:ext cx="1974242" cy="1421454"/>
      </dsp:txXfrm>
    </dsp:sp>
    <dsp:sp modelId="{20C1CC8B-81DD-F041-BB63-46358C4CBF47}">
      <dsp:nvSpPr>
        <dsp:cNvPr id="0" name=""/>
        <dsp:cNvSpPr/>
      </dsp:nvSpPr>
      <dsp:spPr>
        <a:xfrm>
          <a:off x="4270678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03</a:t>
          </a:r>
        </a:p>
      </dsp:txBody>
      <dsp:txXfrm>
        <a:off x="4270678" y="855941"/>
        <a:ext cx="1974242" cy="947636"/>
      </dsp:txXfrm>
    </dsp:sp>
    <dsp:sp modelId="{5BF7B3CC-F6DC-B942-8046-42654E7DB4F4}">
      <dsp:nvSpPr>
        <dsp:cNvPr id="0" name=""/>
        <dsp:cNvSpPr/>
      </dsp:nvSpPr>
      <dsp:spPr>
        <a:xfrm>
          <a:off x="6402860" y="855941"/>
          <a:ext cx="1974242" cy="2369090"/>
        </a:xfrm>
        <a:prstGeom prst="rect">
          <a:avLst/>
        </a:prstGeom>
        <a:solidFill>
          <a:schemeClr val="accent2">
            <a:hueOff val="5406309"/>
            <a:satOff val="8249"/>
            <a:lumOff val="295"/>
            <a:alphaOff val="0"/>
          </a:schemeClr>
        </a:solidFill>
        <a:ln w="12700" cap="flat" cmpd="sng" algn="ctr">
          <a:solidFill>
            <a:schemeClr val="accent2">
              <a:hueOff val="5406309"/>
              <a:satOff val="8249"/>
              <a:lumOff val="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Number of examples seen are limited before a critical action has to be made</a:t>
          </a:r>
        </a:p>
      </dsp:txBody>
      <dsp:txXfrm>
        <a:off x="6402860" y="1803577"/>
        <a:ext cx="1974242" cy="1421454"/>
      </dsp:txXfrm>
    </dsp:sp>
    <dsp:sp modelId="{4EC12D65-F021-DB45-BE02-5135EE2F5ABD}">
      <dsp:nvSpPr>
        <dsp:cNvPr id="0" name=""/>
        <dsp:cNvSpPr/>
      </dsp:nvSpPr>
      <dsp:spPr>
        <a:xfrm>
          <a:off x="6402860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04</a:t>
          </a:r>
        </a:p>
      </dsp:txBody>
      <dsp:txXfrm>
        <a:off x="6402860" y="855941"/>
        <a:ext cx="1974242" cy="947636"/>
      </dsp:txXfrm>
    </dsp:sp>
    <dsp:sp modelId="{6702BE18-982F-3143-A6B1-4221DDC3F860}">
      <dsp:nvSpPr>
        <dsp:cNvPr id="0" name=""/>
        <dsp:cNvSpPr/>
      </dsp:nvSpPr>
      <dsp:spPr>
        <a:xfrm>
          <a:off x="8535042" y="855941"/>
          <a:ext cx="1974242" cy="2369090"/>
        </a:xfrm>
        <a:prstGeom prst="rect">
          <a:avLst/>
        </a:prstGeom>
        <a:solidFill>
          <a:schemeClr val="accent2">
            <a:hueOff val="7208412"/>
            <a:satOff val="10999"/>
            <a:lumOff val="393"/>
            <a:alphaOff val="0"/>
          </a:schemeClr>
        </a:solidFill>
        <a:ln w="12700" cap="flat" cmpd="sng" algn="ctr">
          <a:solidFill>
            <a:schemeClr val="accent2">
              <a:hueOff val="7208412"/>
              <a:satOff val="10999"/>
              <a:lumOff val="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Composing patterns learned is easy, but composing behaviors is harder</a:t>
          </a:r>
        </a:p>
      </dsp:txBody>
      <dsp:txXfrm>
        <a:off x="8535042" y="1803577"/>
        <a:ext cx="1974242" cy="1421454"/>
      </dsp:txXfrm>
    </dsp:sp>
    <dsp:sp modelId="{B26E70F6-884E-BF45-8785-7558AD26ECEB}">
      <dsp:nvSpPr>
        <dsp:cNvPr id="0" name=""/>
        <dsp:cNvSpPr/>
      </dsp:nvSpPr>
      <dsp:spPr>
        <a:xfrm>
          <a:off x="8535042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05</a:t>
          </a:r>
        </a:p>
      </dsp:txBody>
      <dsp:txXfrm>
        <a:off x="8535042" y="855941"/>
        <a:ext cx="1974242" cy="947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B7A7F9-3729-0840-BEF2-FFC9E48A9D6C}">
      <dsp:nvSpPr>
        <dsp:cNvPr id="0" name=""/>
        <dsp:cNvSpPr/>
      </dsp:nvSpPr>
      <dsp:spPr>
        <a:xfrm>
          <a:off x="765" y="696893"/>
          <a:ext cx="2984527" cy="4178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685" tIns="330200" rIns="232685" bIns="33020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Prediction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Given MDP and a policy, find the state and action value functions</a:t>
          </a:r>
          <a:endParaRPr lang="en-US" sz="1800" kern="1200" dirty="0"/>
        </a:p>
      </dsp:txBody>
      <dsp:txXfrm>
        <a:off x="765" y="2284661"/>
        <a:ext cx="2984527" cy="2507002"/>
      </dsp:txXfrm>
    </dsp:sp>
    <dsp:sp modelId="{D0B0FCD1-BC35-3F4A-A936-01F21E3AFA6A}">
      <dsp:nvSpPr>
        <dsp:cNvPr id="0" name=""/>
        <dsp:cNvSpPr/>
      </dsp:nvSpPr>
      <dsp:spPr>
        <a:xfrm>
          <a:off x="866278" y="1114727"/>
          <a:ext cx="1253501" cy="12535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28" tIns="12700" rIns="97728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1</a:t>
          </a:r>
        </a:p>
      </dsp:txBody>
      <dsp:txXfrm>
        <a:off x="1049849" y="1298298"/>
        <a:ext cx="886359" cy="886359"/>
      </dsp:txXfrm>
    </dsp:sp>
    <dsp:sp modelId="{2724BBC5-DCBF-414E-9F13-E75FEAD4B0F0}">
      <dsp:nvSpPr>
        <dsp:cNvPr id="0" name=""/>
        <dsp:cNvSpPr/>
      </dsp:nvSpPr>
      <dsp:spPr>
        <a:xfrm>
          <a:off x="765" y="4875159"/>
          <a:ext cx="2984527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1A658-BE3D-B84F-9825-931944C4FA4E}">
      <dsp:nvSpPr>
        <dsp:cNvPr id="0" name=""/>
        <dsp:cNvSpPr/>
      </dsp:nvSpPr>
      <dsp:spPr>
        <a:xfrm>
          <a:off x="3283745" y="696893"/>
          <a:ext cx="2984527" cy="4178338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685" tIns="330200" rIns="232685" bIns="33020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Planning</a:t>
          </a:r>
          <a:endParaRPr lang="en-US" sz="20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Given MDP find the optimal policy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3283745" y="2284661"/>
        <a:ext cx="2984527" cy="2507002"/>
      </dsp:txXfrm>
    </dsp:sp>
    <dsp:sp modelId="{35E48F86-121B-0D49-A26A-D2F0B46AAD16}">
      <dsp:nvSpPr>
        <dsp:cNvPr id="0" name=""/>
        <dsp:cNvSpPr/>
      </dsp:nvSpPr>
      <dsp:spPr>
        <a:xfrm>
          <a:off x="4149258" y="1114727"/>
          <a:ext cx="1253501" cy="12535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28" tIns="12700" rIns="97728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2</a:t>
          </a:r>
        </a:p>
      </dsp:txBody>
      <dsp:txXfrm>
        <a:off x="4332829" y="1298298"/>
        <a:ext cx="886359" cy="886359"/>
      </dsp:txXfrm>
    </dsp:sp>
    <dsp:sp modelId="{C48C0233-AB72-E542-8F5B-4011E813FE68}">
      <dsp:nvSpPr>
        <dsp:cNvPr id="0" name=""/>
        <dsp:cNvSpPr/>
      </dsp:nvSpPr>
      <dsp:spPr>
        <a:xfrm>
          <a:off x="3283745" y="4875159"/>
          <a:ext cx="2984527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C2448-2787-1340-BCDC-DF4740A8537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B8FCE-0967-E548-B50D-038271C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B8FCE-0967-E548-B50D-038271C769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42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11-364: Intro to deep learning | </a:t>
            </a:r>
            <a:r>
              <a:rPr lang="en-US" dirty="0" err="1" smtClean="0"/>
              <a:t>Rameez</a:t>
            </a:r>
            <a:r>
              <a:rPr lang="en-US" dirty="0" smtClean="0"/>
              <a:t> </a:t>
            </a:r>
            <a:r>
              <a:rPr lang="en-US" dirty="0" err="1" smtClean="0"/>
              <a:t>Remsudeen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function redux: optimized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Optimal value function suggests best possible performance in MDP</a:t>
                </a:r>
              </a:p>
              <a:p>
                <a:pPr lvl="1"/>
                <a:r>
                  <a:rPr lang="en-US" dirty="0" smtClean="0"/>
                  <a:t>Optimal state value function is maximum value function over all policies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Optimal action value function is maximum action value function over all policies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smtClean="0"/>
                  <a:t>MDP is solved when optimal value function is known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6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Policy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any MDP,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∃ </m:t>
                    </m:r>
                    <m:r>
                      <a:rPr lang="en-US" b="0" i="1" smtClean="0">
                        <a:latin typeface="Cambria Math" charset="0"/>
                      </a:rPr>
                      <m:t>𝑜𝑝𝑡𝑖𝑚𝑎𝑙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𝑝𝑜𝑙𝑖𝑐𝑦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∀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ℕ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Optimal policies achieve optimal value functions and optimal action value functions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∀</m:t>
                    </m:r>
                    <m:r>
                      <a:rPr lang="en-US" i="1">
                        <a:latin typeface="Cambria Math" charset="0"/>
                      </a:rPr>
                      <m:t>𝑠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04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RL Problems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5690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093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RL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Value-based =&gt; Estimate optimal value function </a:t>
            </a:r>
          </a:p>
          <a:p>
            <a:r>
              <a:rPr lang="en-US" dirty="0" smtClean="0"/>
              <a:t>Policy based =&gt; Search for optimal policy</a:t>
            </a:r>
          </a:p>
          <a:p>
            <a:r>
              <a:rPr lang="en-US" dirty="0" smtClean="0"/>
              <a:t>Model based =&gt; Builds model of the environment, often through planning</a:t>
            </a:r>
          </a:p>
          <a:p>
            <a:pPr lvl="1"/>
            <a:r>
              <a:rPr lang="en-US" dirty="0" smtClean="0"/>
              <a:t>Model is often learned from experience</a:t>
            </a:r>
          </a:p>
        </p:txBody>
      </p:sp>
    </p:spTree>
    <p:extLst>
      <p:ext uri="{BB962C8B-B14F-4D97-AF65-F5344CB8AC3E}">
        <p14:creationId xmlns:p14="http://schemas.microsoft.com/office/powerpoint/2010/main" val="6840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Q-value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Recall discounted future returns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….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Thus action value function is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r>
                      <a:rPr lang="en-US" b="0" i="1" smtClean="0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𝑠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 smtClean="0"/>
                  <a:t>, Bellman Equation</a:t>
                </a:r>
              </a:p>
              <a:p>
                <a:r>
                  <a:rPr lang="en-US" dirty="0" smtClean="0"/>
                  <a:t>Similarly, optimal action value function can be a Bellman equation too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𝜋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smtClean="0">
                            <a:latin typeface="Cambria Math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∗</m:t>
                                </m:r>
                              </m:sub>
                            </m:sSub>
                          </m:e>
                        </m:func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𝑠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54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Idea:</a:t>
            </a:r>
          </a:p>
          <a:p>
            <a:pPr lvl="1"/>
            <a:r>
              <a:rPr lang="en-US" dirty="0" smtClean="0"/>
              <a:t>Represent using neural nets </a:t>
            </a:r>
          </a:p>
          <a:p>
            <a:pPr lvl="2"/>
            <a:r>
              <a:rPr lang="en-US" dirty="0" smtClean="0"/>
              <a:t>Value Function</a:t>
            </a:r>
          </a:p>
          <a:p>
            <a:pPr lvl="2"/>
            <a:r>
              <a:rPr lang="en-US" dirty="0" smtClean="0"/>
              <a:t>Policy</a:t>
            </a:r>
          </a:p>
          <a:p>
            <a:pPr lvl="2"/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Use SGD to minimize cost function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Q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Represent Q values with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Use discounted returns given by Bellman equation as target for cost function</a:t>
                </a:r>
              </a:p>
              <a:p>
                <a:pPr lvl="1"/>
                <a:r>
                  <a:rPr lang="en-US" b="0" dirty="0" smtClean="0"/>
                  <a:t>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smtClean="0"/>
                  <a:t>Minimize loss when comparing target to output as current q value</a:t>
                </a:r>
              </a:p>
              <a:p>
                <a:pPr lvl="1"/>
                <a:r>
                  <a:rPr lang="en-US" dirty="0" smtClean="0"/>
                  <a:t>With quadratic cost,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r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charset="0"/>
                                      </a:rPr>
                                      <m:t>max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fNam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Stores history of transitions in “experience replay memory” </a:t>
                </a:r>
              </a:p>
              <a:p>
                <a:r>
                  <a:rPr lang="en-US" dirty="0" err="1" smtClean="0"/>
                  <a:t>Minibatch</a:t>
                </a:r>
                <a:r>
                  <a:rPr lang="en-US" dirty="0" smtClean="0"/>
                  <a:t> is taken from experience replay memory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&gt;~ 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𝑤h𝑒𝑟𝑒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𝑖𝑠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𝑒𝑥𝑝𝑒𝑟𝑖𝑒𝑛𝑐𝑒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𝑟𝑒𝑝𝑙𝑎𝑐𝑒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𝑚𝑒𝑚𝑜𝑟𝑦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w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v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	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Atari Deep Q Networks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 to end learning of action values from pixel inputs using CNNs</a:t>
            </a:r>
          </a:p>
          <a:p>
            <a:r>
              <a:rPr lang="en-US" dirty="0" smtClean="0"/>
              <a:t>Input state is stack of raw pixels from last 4 frames</a:t>
            </a:r>
          </a:p>
          <a:p>
            <a:r>
              <a:rPr lang="en-US" dirty="0" smtClean="0"/>
              <a:t>Output state is q(</a:t>
            </a:r>
            <a:r>
              <a:rPr lang="en-US" dirty="0" err="1" smtClean="0"/>
              <a:t>s,a</a:t>
            </a:r>
            <a:r>
              <a:rPr lang="en-US" dirty="0" smtClean="0"/>
              <a:t>) for one of the 18 possible joystick positions</a:t>
            </a:r>
          </a:p>
          <a:p>
            <a:r>
              <a:rPr lang="en-US" dirty="0" smtClean="0"/>
              <a:t>Reward is change in score in time step 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0" y="4001294"/>
            <a:ext cx="7459579" cy="258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DQN vs non-DQN learners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78" y="1821258"/>
            <a:ext cx="7163116" cy="43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Example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690688"/>
            <a:ext cx="68199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2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DQNs (</a:t>
            </a:r>
            <a:r>
              <a:rPr lang="en-US" dirty="0" err="1" smtClean="0"/>
              <a:t>Hasset</a:t>
            </a:r>
            <a:r>
              <a:rPr lang="en-US" dirty="0" smtClean="0"/>
              <a:t> et. Al, deep mind)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Has two action value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r>
                  <a:rPr lang="en-US" dirty="0" smtClean="0"/>
                  <a:t>Alternate between q-learning on either one, every time step 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𝑜𝑟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is picked with 50% probability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𝑎𝑟𝑔𝑚𝑎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In each episode chose action a(s) using policy derived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Reduces over estimation of values by decomposing max operation to action selection and action evaluation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1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512917"/>
            <a:ext cx="5455917" cy="3587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649315"/>
            <a:ext cx="5455917" cy="3314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DDQN performance</a:t>
            </a:r>
          </a:p>
        </p:txBody>
      </p:sp>
    </p:spTree>
    <p:extLst>
      <p:ext uri="{BB962C8B-B14F-4D97-AF65-F5344CB8AC3E}">
        <p14:creationId xmlns:p14="http://schemas.microsoft.com/office/powerpoint/2010/main" val="1220497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Learning/Neural Episodic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7710"/>
                <a:ext cx="10515600" cy="309074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CNN for pixel input (same as DQN)</a:t>
                </a:r>
              </a:p>
              <a:p>
                <a:pPr lvl="1"/>
                <a:r>
                  <a:rPr lang="en-US" dirty="0" err="1" smtClean="0"/>
                  <a:t>Backprop</a:t>
                </a:r>
                <a:r>
                  <a:rPr lang="en-US" dirty="0" smtClean="0"/>
                  <a:t> works through updating weights and biases of CNN</a:t>
                </a:r>
              </a:p>
              <a:p>
                <a:pPr lvl="1"/>
                <a:r>
                  <a:rPr lang="en-US" dirty="0" smtClean="0"/>
                  <a:t>Key encoded by CNN to represent change in </a:t>
                </a:r>
                <a:r>
                  <a:rPr lang="en-US" dirty="0" err="1" smtClean="0"/>
                  <a:t>env</a:t>
                </a:r>
                <a:endParaRPr lang="en-US" dirty="0" smtClean="0"/>
              </a:p>
              <a:p>
                <a:r>
                  <a:rPr lang="en-US" dirty="0" smtClean="0"/>
                  <a:t>Memory module per action</a:t>
                </a:r>
              </a:p>
              <a:p>
                <a:pPr lvl="1"/>
                <a:r>
                  <a:rPr lang="en-US" dirty="0" smtClean="0"/>
                  <a:t>Neural differentiable dictionary (lookup/write)</a:t>
                </a:r>
              </a:p>
              <a:p>
                <a:pPr lvl="1"/>
                <a:r>
                  <a:rPr lang="en-US" dirty="0" smtClean="0"/>
                  <a:t>Lookup maps key h to output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𝑜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NDD produces an estimate of q(</a:t>
                </a:r>
                <a:r>
                  <a:rPr lang="en-US" dirty="0" err="1" smtClean="0"/>
                  <a:t>s,a</a:t>
                </a:r>
                <a:r>
                  <a:rPr lang="en-US" dirty="0" smtClean="0"/>
                  <a:t>) for a single a</a:t>
                </a:r>
              </a:p>
              <a:p>
                <a:r>
                  <a:rPr lang="en-US" dirty="0" smtClean="0"/>
                  <a:t>Network converting action from memory module to q(</a:t>
                </a:r>
                <a:r>
                  <a:rPr lang="en-US" dirty="0" err="1" smtClean="0"/>
                  <a:t>s,a</a:t>
                </a:r>
                <a:r>
                  <a:rPr lang="en-US" dirty="0" smtClean="0"/>
                  <a:t>) values</a:t>
                </a:r>
              </a:p>
              <a:p>
                <a:pPr lvl="1"/>
                <a:r>
                  <a:rPr lang="en-US" dirty="0" smtClean="0"/>
                  <a:t>Agent takes the action with the highest q-value estimate at each time step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7710"/>
                <a:ext cx="10515600" cy="3090749"/>
              </a:xfrm>
              <a:blipFill rotWithShape="0">
                <a:blip r:embed="rId2"/>
                <a:stretch>
                  <a:fillRect l="-928" t="-5128" b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21" y="4948459"/>
            <a:ext cx="7523748" cy="176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1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4100" dirty="0"/>
              <a:t>Difference b/w RL </a:t>
            </a:r>
            <a:r>
              <a:rPr lang="en-US" sz="4100" dirty="0" smtClean="0"/>
              <a:t>and un/supervised </a:t>
            </a:r>
            <a:r>
              <a:rPr lang="en-US" sz="4100" dirty="0"/>
              <a:t>learning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39086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89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70" r="3" b="3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554" r="-2" b="8465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RL.setup</a:t>
            </a:r>
            <a:r>
              <a:rPr lang="en-US" dirty="0"/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15406"/>
                <a:ext cx="5097779" cy="4065986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</a:rPr>
                  <a:t>Given </a:t>
                </a:r>
                <a:r>
                  <a:rPr lang="en-US" sz="2000" dirty="0" err="1" smtClean="0">
                    <a:solidFill>
                      <a:schemeClr val="bg1"/>
                    </a:solidFill>
                  </a:rPr>
                  <a:t>timestep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=0,1…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Agent</a:t>
                </a:r>
              </a:p>
              <a:p>
                <a:pPr lvl="1"/>
                <a:r>
                  <a:rPr lang="en-US" sz="1600" dirty="0" smtClean="0">
                    <a:solidFill>
                      <a:schemeClr val="bg1"/>
                    </a:solidFill>
                  </a:rPr>
                  <a:t>Performs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i="1" dirty="0" err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 dirty="0" err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bg1"/>
                    </a:solidFill>
                  </a:rPr>
                  <a:t> - set of possible actions available for state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𝑠</m:t>
                    </m:r>
                  </m:oMath>
                </a14:m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bg1"/>
                    </a:solidFill>
                  </a:rPr>
                  <a:t> </a:t>
                </a:r>
                <a:r>
                  <a:rPr lang="mr-IN" sz="1600" dirty="0" smtClean="0">
                    <a:solidFill>
                      <a:schemeClr val="bg1"/>
                    </a:solidFill>
                  </a:rPr>
                  <a:t>–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 state of agent at </a:t>
                </a:r>
                <a:r>
                  <a:rPr lang="en-US" sz="1600" dirty="0" err="1" smtClean="0">
                    <a:solidFill>
                      <a:schemeClr val="bg1"/>
                    </a:solidFill>
                  </a:rPr>
                  <a:t>timestep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 t</a:t>
                </a:r>
              </a:p>
              <a:p>
                <a:pPr lvl="2"/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Environment</a:t>
                </a:r>
              </a:p>
              <a:p>
                <a:pPr lvl="1"/>
                <a:r>
                  <a:rPr lang="en-US" sz="1600" dirty="0" smtClean="0">
                    <a:solidFill>
                      <a:schemeClr val="bg1"/>
                    </a:solidFill>
                  </a:rPr>
                  <a:t>Receives 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bg1"/>
                    </a:solidFill>
                  </a:rPr>
                  <a:t> from agent and gives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bg1"/>
                    </a:solidFill>
                  </a:rPr>
                  <a:t>and new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chemeClr val="bg1"/>
                    </a:solidFill>
                  </a:rPr>
                  <a:t>to agent </a:t>
                </a:r>
              </a:p>
              <a:p>
                <a:pPr lvl="1"/>
                <a:r>
                  <a:rPr lang="en-US" sz="1600" dirty="0" smtClean="0">
                    <a:solidFill>
                      <a:schemeClr val="bg1"/>
                    </a:solidFill>
                  </a:rPr>
                  <a:t>Only environment gives reward. Agent doesn’t make its own reward</a:t>
                </a:r>
              </a:p>
              <a:p>
                <a:pPr lvl="1"/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15406"/>
                <a:ext cx="5097779" cy="4065986"/>
              </a:xfrm>
              <a:blipFill rotWithShape="0">
                <a:blip r:embed="rId4"/>
                <a:stretch>
                  <a:fillRect l="-1316" t="-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9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1" y="3649251"/>
            <a:ext cx="4042410" cy="17483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626269"/>
            <a:ext cx="4042410" cy="1647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/>
              <a:t>Inside the mind of the agent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1515" y="2121762"/>
                <a:ext cx="6204984" cy="362691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000" dirty="0" smtClean="0"/>
                  <a:t>Reward is a scalar feedback signal </a:t>
                </a:r>
                <a:r>
                  <a:rPr lang="mr-IN" sz="2000" dirty="0"/>
                  <a:t>–</a:t>
                </a:r>
                <a:r>
                  <a:rPr lang="en-US" sz="2000" dirty="0"/>
                  <a:t> how well agent is doing at time step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charset="0"/>
                      </a:rPr>
                      <m:t>𝑡</m:t>
                    </m:r>
                  </m:oMath>
                </a14:m>
                <a:endParaRPr lang="en-US" sz="2000" b="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 smtClean="0"/>
                  <a:t>Based </a:t>
                </a:r>
                <a:r>
                  <a:rPr lang="en-US" sz="2000" dirty="0"/>
                  <a:t>on Reward hypothesis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/>
                  <a:t>All goals can be described by maximization of expected cumulative reward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000" dirty="0"/>
                  <a:t>Only what should be achieved is specified, not how to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000" dirty="0"/>
                  <a:t>Agent implements mapping from state to</a:t>
                </a:r>
                <a:r>
                  <a:rPr lang="en-US" sz="2000" i="1" dirty="0"/>
                  <a:t> probability of selecting possible action </a:t>
                </a:r>
                <a:r>
                  <a:rPr lang="en-US" sz="2000" dirty="0"/>
                  <a:t> through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b="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charset="0"/>
                          </a:rPr>
                          <m:t>𝑎</m:t>
                        </m:r>
                        <m:r>
                          <a:rPr lang="en-US" sz="2000" b="0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sz="2000" b="0" i="1">
                        <a:latin typeface="Cambria Math" charset="0"/>
                      </a:rPr>
                      <m:t>𝑠</m:t>
                    </m:r>
                    <m:r>
                      <a:rPr lang="en-US" sz="2000" b="0" i="1"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/>
                  <a:t>probability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charset="0"/>
                      </a:rPr>
                      <m:t>=</m:t>
                    </m:r>
                    <m:r>
                      <a:rPr lang="en-US" sz="2000" b="0" i="1">
                        <a:latin typeface="Cambria Math" charset="0"/>
                      </a:rPr>
                      <m:t>𝑎</m:t>
                    </m:r>
                    <m:r>
                      <a:rPr lang="en-US" sz="2000" b="0" i="1">
                        <a:latin typeface="Cambria Math" charset="0"/>
                      </a:rPr>
                      <m:t> </m:t>
                    </m:r>
                    <m:r>
                      <a:rPr lang="en-US" sz="2000" b="0" i="1">
                        <a:latin typeface="Cambria Math" charset="0"/>
                      </a:rPr>
                      <m:t>𝑖𝑠</m:t>
                    </m:r>
                    <m:r>
                      <a:rPr lang="en-US" sz="2000" b="0" i="1">
                        <a:latin typeface="Cambria Math" charset="0"/>
                      </a:rPr>
                      <m:t> </m:t>
                    </m:r>
                    <m:r>
                      <a:rPr lang="en-US" sz="2000" b="0" i="1">
                        <a:latin typeface="Cambria Math" charset="0"/>
                      </a:rPr>
                      <m:t>𝑠𝑒𝑙𝑒𝑐𝑡𝑒𝑑</m:t>
                    </m:r>
                    <m:r>
                      <a:rPr lang="en-US" sz="2000" b="0" i="1">
                        <a:latin typeface="Cambria Math" charset="0"/>
                      </a:rPr>
                      <m:t> </m:t>
                    </m:r>
                    <m:r>
                      <a:rPr lang="en-US" sz="2000" b="0" i="1">
                        <a:latin typeface="Cambria Math" charset="0"/>
                      </a:rPr>
                      <m:t>𝑔𝑖𝑣𝑒𝑛</m:t>
                    </m:r>
                    <m:r>
                      <a:rPr lang="en-US" sz="2000" b="0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b="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charset="0"/>
                      </a:rPr>
                      <m:t>=</m:t>
                    </m:r>
                    <m:r>
                      <a:rPr lang="en-US" sz="2000" b="0" i="1">
                        <a:latin typeface="Cambria Math" charset="0"/>
                      </a:rPr>
                      <m:t>𝑠</m:t>
                    </m:r>
                  </m:oMath>
                </a14:m>
                <a:endParaRPr lang="en-US" sz="2000" b="0" dirty="0" smtClean="0"/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 smtClean="0"/>
                  <a:t>Policy fully determines behavior of the agent</a:t>
                </a:r>
                <a:endParaRPr lang="en-US" sz="2000" b="0" dirty="0" smtClean="0"/>
              </a:p>
              <a:p>
                <a:pPr>
                  <a:lnSpc>
                    <a:spcPct val="80000"/>
                  </a:lnSpc>
                </a:pPr>
                <a:r>
                  <a:rPr lang="en-US" sz="2000" b="0" dirty="0" smtClean="0"/>
                  <a:t>Agent tries to maximize cumulative rewards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1515" y="2121762"/>
                <a:ext cx="6204984" cy="3626917"/>
              </a:xfrm>
              <a:blipFill rotWithShape="0">
                <a:blip r:embed="rId4"/>
                <a:stretch>
                  <a:fillRect l="-884" t="-3025" r="-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12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….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 smtClean="0"/>
                  <a:t> where G is cumulative future rewards</a:t>
                </a:r>
              </a:p>
              <a:p>
                <a:r>
                  <a:rPr lang="en-US" dirty="0" smtClean="0"/>
                  <a:t>To ensure convergence we have discounting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Like Epochs, RL uses Episodes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end at time step T or at terminal state</a:t>
                </a:r>
              </a:p>
              <a:p>
                <a:r>
                  <a:rPr lang="en-US" dirty="0" smtClean="0"/>
                  <a:t>Discounting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sum of discounted rewards over future is maximized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is chosen </a:t>
                </a:r>
                <a:r>
                  <a:rPr lang="en-US" dirty="0" err="1" smtClean="0"/>
                  <a:t>s.t.</a:t>
                </a:r>
                <a:r>
                  <a:rPr lang="en-US" dirty="0" smtClean="0"/>
                  <a:t> expected discounted return is maximized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…. ≅ 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b="0" dirty="0" smtClean="0"/>
                  <a:t> can be either 0 or 1</a:t>
                </a:r>
              </a:p>
              <a:p>
                <a:pPr lvl="1"/>
                <a:r>
                  <a:rPr lang="en-US" dirty="0" smtClean="0"/>
                  <a:t>0 = myopic</a:t>
                </a:r>
              </a:p>
              <a:p>
                <a:pPr lvl="1"/>
                <a:r>
                  <a:rPr lang="en-US" b="0" dirty="0" smtClean="0"/>
                  <a:t>1 = far sighted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5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Key insight</a:t>
            </a:r>
            <a:r>
              <a:rPr lang="en-US" dirty="0" smtClean="0"/>
              <a:t>: </a:t>
            </a:r>
            <a:r>
              <a:rPr lang="en-US" i="1" dirty="0" smtClean="0"/>
              <a:t>Future Independent of past, given the present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Markov 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RL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Markov Process (chain) given by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Markov Reward Process given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i="1">
                        <a:latin typeface="Cambria Math" charset="0"/>
                      </a:rPr>
                      <m:t>&gt;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Markov Decision Process given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𝑅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𝛾</m:t>
                    </m:r>
                    <m:r>
                      <a:rPr lang="en-US" i="1">
                        <a:latin typeface="Cambria Math" charset="0"/>
                      </a:rPr>
                      <m:t>&gt;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set of states </a:t>
                </a:r>
              </a:p>
              <a:p>
                <a:pPr lvl="1"/>
                <a:r>
                  <a:rPr lang="en-US" dirty="0" smtClean="0"/>
                  <a:t>A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set of actions</a:t>
                </a:r>
              </a:p>
              <a:p>
                <a:pPr lvl="1"/>
                <a:r>
                  <a:rPr lang="en-US" dirty="0" smtClean="0"/>
                  <a:t>P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transition probability matrix </a:t>
                </a:r>
              </a:p>
              <a:p>
                <a:pPr lvl="2"/>
                <a:r>
                  <a:rPr lang="en-US" dirty="0" smtClean="0"/>
                  <a:t>P says how likely the next state is given the current state and action</a:t>
                </a:r>
              </a:p>
              <a:p>
                <a:pPr lvl="1"/>
                <a:r>
                  <a:rPr lang="en-US" dirty="0" smtClean="0"/>
                  <a:t>R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reward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b="0" dirty="0" smtClean="0"/>
                  <a:t> - discount factor between 0 and 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86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function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Value function determines how good it is for an agent to be in a state or take an action</a:t>
                </a:r>
              </a:p>
              <a:p>
                <a:pPr lvl="1"/>
                <a:r>
                  <a:rPr lang="en-US" dirty="0" smtClean="0"/>
                  <a:t>State-value function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expected return from starting at state s and following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Action-value function (also called q value function)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expected </a:t>
                </a:r>
                <a:r>
                  <a:rPr lang="en-US" dirty="0"/>
                  <a:t>return from starting at state </a:t>
                </a:r>
                <a:r>
                  <a:rPr lang="en-US" dirty="0" smtClean="0"/>
                  <a:t>s, taking action a </a:t>
                </a:r>
                <a:r>
                  <a:rPr lang="en-US" dirty="0"/>
                  <a:t>and following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𝜋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1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812</TotalTime>
  <Words>1517</Words>
  <Application>Microsoft Macintosh PowerPoint</Application>
  <PresentationFormat>Widescreen</PresentationFormat>
  <Paragraphs>136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Mangal</vt:lpstr>
      <vt:lpstr>Office Theme</vt:lpstr>
      <vt:lpstr>Deep Reinforcement learning</vt:lpstr>
      <vt:lpstr>RL Example </vt:lpstr>
      <vt:lpstr>Difference b/w RL and un/supervised learning</vt:lpstr>
      <vt:lpstr>RL.setup()</vt:lpstr>
      <vt:lpstr>Inside the mind of the agent</vt:lpstr>
      <vt:lpstr>Rewards</vt:lpstr>
      <vt:lpstr>Key insight: Future Independent of past, given the present</vt:lpstr>
      <vt:lpstr>Models of RL</vt:lpstr>
      <vt:lpstr>Value function </vt:lpstr>
      <vt:lpstr>Value function redux: optimized</vt:lpstr>
      <vt:lpstr>Optimal Policy</vt:lpstr>
      <vt:lpstr>RL Problems</vt:lpstr>
      <vt:lpstr>Approaches to RL </vt:lpstr>
      <vt:lpstr>Q-learning</vt:lpstr>
      <vt:lpstr>Q-value function</vt:lpstr>
      <vt:lpstr>Deep RL </vt:lpstr>
      <vt:lpstr>Deep Q Networks</vt:lpstr>
      <vt:lpstr>Atari Deep Q Networks </vt:lpstr>
      <vt:lpstr>DQN vs non-DQN learners </vt:lpstr>
      <vt:lpstr>Double DQNs (Hasset et. Al, deep mind)</vt:lpstr>
      <vt:lpstr>DDQN performance</vt:lpstr>
      <vt:lpstr>Transfer Learning/Neural Episodic Control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rremsude</dc:creator>
  <cp:lastModifiedBy>rremsude</cp:lastModifiedBy>
  <cp:revision>29</cp:revision>
  <dcterms:created xsi:type="dcterms:W3CDTF">2017-03-19T23:31:41Z</dcterms:created>
  <dcterms:modified xsi:type="dcterms:W3CDTF">2017-03-22T14:13:42Z</dcterms:modified>
</cp:coreProperties>
</file>